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ora Medium"/>
      <p:regular r:id="rId17"/>
    </p:embeddedFont>
    <p:embeddedFont>
      <p:font typeface="Sora Medium"/>
      <p:regular r:id="rId18"/>
    </p:embeddedFont>
    <p:embeddedFont>
      <p:font typeface="Noto Sans TC"/>
      <p:regular r:id="rId19"/>
    </p:embeddedFont>
    <p:embeddedFont>
      <p:font typeface="Noto Sans TC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slideLayout" Target="../slideLayouts/slideLayout4.xml"/><Relationship Id="rId11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slideLayout" Target="../slideLayouts/slideLayout6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slideLayout" Target="../slideLayouts/slideLayout10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Machine Learning and Artificial Intelligence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Concepts, Algorithms, and Applications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15584"/>
            <a:ext cx="89032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Future Directions &amp; Challenges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9133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Future Trends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74344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 Ethics: Bias, transparency, accountability.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8564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Human-AI Collaboration: Augmenting human decision-making.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9074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Sustainability: AI optimizing energy use.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09133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Advanced Topics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7599521" y="374344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Explainable AI (XAI): Interpreting model decisions.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18564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Edge AI: Deploying models on devices.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62784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Quantum ML: Exploring quantum algorithms.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68809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As of June 30, 2025, AI adoption is accelerating, with India leading in healthcare AI innovations and global efforts focusing on sustainable AI solutions.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6143" y="453628"/>
            <a:ext cx="5335310" cy="514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Introduction to ML and AI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76143" y="1297305"/>
            <a:ext cx="13478113" cy="526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 emulates human cognitive abilities, while ML enables computers to learn from data without explicit programming. This data-driven approach offers dynamic adaptability, fueling widespread adoption across industries.</a:t>
            </a:r>
            <a:endParaRPr lang="en-US" sz="1250" dirty="0"/>
          </a:p>
        </p:txBody>
      </p:sp>
      <p:sp>
        <p:nvSpPr>
          <p:cNvPr id="4" name="Shape 2"/>
          <p:cNvSpPr/>
          <p:nvPr/>
        </p:nvSpPr>
        <p:spPr>
          <a:xfrm>
            <a:off x="7303770" y="2009180"/>
            <a:ext cx="22860" cy="5766792"/>
          </a:xfrm>
          <a:prstGeom prst="roundRect">
            <a:avLst>
              <a:gd name="adj" fmla="val 108027"/>
            </a:avLst>
          </a:prstGeom>
          <a:solidFill>
            <a:srgbClr val="3F3F44"/>
          </a:solidFill>
          <a:ln/>
        </p:spPr>
      </p:sp>
      <p:sp>
        <p:nvSpPr>
          <p:cNvPr id="5" name="Shape 3"/>
          <p:cNvSpPr/>
          <p:nvPr/>
        </p:nvSpPr>
        <p:spPr>
          <a:xfrm>
            <a:off x="6658987" y="2182892"/>
            <a:ext cx="493871" cy="22860"/>
          </a:xfrm>
          <a:prstGeom prst="roundRect">
            <a:avLst>
              <a:gd name="adj" fmla="val 108027"/>
            </a:avLst>
          </a:prstGeom>
          <a:solidFill>
            <a:srgbClr val="3F3F44"/>
          </a:solidFill>
          <a:ln/>
        </p:spPr>
      </p:sp>
      <p:sp>
        <p:nvSpPr>
          <p:cNvPr id="6" name="Shape 4"/>
          <p:cNvSpPr/>
          <p:nvPr/>
        </p:nvSpPr>
        <p:spPr>
          <a:xfrm>
            <a:off x="7129998" y="2009180"/>
            <a:ext cx="370403" cy="370403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7" name="Text 5"/>
          <p:cNvSpPr/>
          <p:nvPr/>
        </p:nvSpPr>
        <p:spPr>
          <a:xfrm>
            <a:off x="7191673" y="2040017"/>
            <a:ext cx="246936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4434245" y="2065734"/>
            <a:ext cx="205787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1950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76143" y="2421612"/>
            <a:ext cx="5915978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Alan Turing introduces the Turing Test.</a:t>
            </a:r>
            <a:endParaRPr lang="en-US" sz="1250" dirty="0"/>
          </a:p>
        </p:txBody>
      </p:sp>
      <p:sp>
        <p:nvSpPr>
          <p:cNvPr id="10" name="Shape 8"/>
          <p:cNvSpPr/>
          <p:nvPr/>
        </p:nvSpPr>
        <p:spPr>
          <a:xfrm>
            <a:off x="7477542" y="3170515"/>
            <a:ext cx="493871" cy="22860"/>
          </a:xfrm>
          <a:prstGeom prst="roundRect">
            <a:avLst>
              <a:gd name="adj" fmla="val 108027"/>
            </a:avLst>
          </a:prstGeom>
          <a:solidFill>
            <a:srgbClr val="3F3F44"/>
          </a:solidFill>
          <a:ln/>
        </p:spPr>
      </p:sp>
      <p:sp>
        <p:nvSpPr>
          <p:cNvPr id="11" name="Shape 9"/>
          <p:cNvSpPr/>
          <p:nvPr/>
        </p:nvSpPr>
        <p:spPr>
          <a:xfrm>
            <a:off x="7129998" y="2996803"/>
            <a:ext cx="370403" cy="370403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2" name="Text 10"/>
          <p:cNvSpPr/>
          <p:nvPr/>
        </p:nvSpPr>
        <p:spPr>
          <a:xfrm>
            <a:off x="7191673" y="3027640"/>
            <a:ext cx="246936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8138279" y="3053358"/>
            <a:ext cx="205787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1956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8138279" y="3409236"/>
            <a:ext cx="5915978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Dartmouth Conference formalizes AI.</a:t>
            </a:r>
            <a:endParaRPr lang="en-US" sz="1250" dirty="0"/>
          </a:p>
        </p:txBody>
      </p:sp>
      <p:sp>
        <p:nvSpPr>
          <p:cNvPr id="15" name="Shape 13"/>
          <p:cNvSpPr/>
          <p:nvPr/>
        </p:nvSpPr>
        <p:spPr>
          <a:xfrm>
            <a:off x="6658987" y="4021812"/>
            <a:ext cx="493871" cy="22860"/>
          </a:xfrm>
          <a:prstGeom prst="roundRect">
            <a:avLst>
              <a:gd name="adj" fmla="val 108027"/>
            </a:avLst>
          </a:prstGeom>
          <a:solidFill>
            <a:srgbClr val="3F3F44"/>
          </a:solidFill>
          <a:ln/>
        </p:spPr>
      </p:sp>
      <p:sp>
        <p:nvSpPr>
          <p:cNvPr id="16" name="Shape 14"/>
          <p:cNvSpPr/>
          <p:nvPr/>
        </p:nvSpPr>
        <p:spPr>
          <a:xfrm>
            <a:off x="7129998" y="3848100"/>
            <a:ext cx="370403" cy="370403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7" name="Text 15"/>
          <p:cNvSpPr/>
          <p:nvPr/>
        </p:nvSpPr>
        <p:spPr>
          <a:xfrm>
            <a:off x="7191673" y="3878937"/>
            <a:ext cx="246936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4434245" y="3904655"/>
            <a:ext cx="205787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1986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76143" y="4260533"/>
            <a:ext cx="5915978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Backpropagation revolutionizes neural networks.</a:t>
            </a:r>
            <a:endParaRPr lang="en-US" sz="1250" dirty="0"/>
          </a:p>
        </p:txBody>
      </p:sp>
      <p:sp>
        <p:nvSpPr>
          <p:cNvPr id="20" name="Shape 18"/>
          <p:cNvSpPr/>
          <p:nvPr/>
        </p:nvSpPr>
        <p:spPr>
          <a:xfrm>
            <a:off x="7477542" y="4873228"/>
            <a:ext cx="493871" cy="22860"/>
          </a:xfrm>
          <a:prstGeom prst="roundRect">
            <a:avLst>
              <a:gd name="adj" fmla="val 108027"/>
            </a:avLst>
          </a:prstGeom>
          <a:solidFill>
            <a:srgbClr val="3F3F44"/>
          </a:solidFill>
          <a:ln/>
        </p:spPr>
      </p:sp>
      <p:sp>
        <p:nvSpPr>
          <p:cNvPr id="21" name="Shape 19"/>
          <p:cNvSpPr/>
          <p:nvPr/>
        </p:nvSpPr>
        <p:spPr>
          <a:xfrm>
            <a:off x="7129998" y="4699516"/>
            <a:ext cx="370403" cy="370403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22" name="Text 20"/>
          <p:cNvSpPr/>
          <p:nvPr/>
        </p:nvSpPr>
        <p:spPr>
          <a:xfrm>
            <a:off x="7191673" y="4730353"/>
            <a:ext cx="246936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1900" dirty="0"/>
          </a:p>
        </p:txBody>
      </p:sp>
      <p:sp>
        <p:nvSpPr>
          <p:cNvPr id="23" name="Text 21"/>
          <p:cNvSpPr/>
          <p:nvPr/>
        </p:nvSpPr>
        <p:spPr>
          <a:xfrm>
            <a:off x="8138279" y="4756071"/>
            <a:ext cx="205787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2012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138279" y="5111948"/>
            <a:ext cx="5915978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AlexNet accelerates deep learning.</a:t>
            </a:r>
            <a:endParaRPr lang="en-US" sz="1250" dirty="0"/>
          </a:p>
        </p:txBody>
      </p:sp>
      <p:sp>
        <p:nvSpPr>
          <p:cNvPr id="25" name="Shape 23"/>
          <p:cNvSpPr/>
          <p:nvPr/>
        </p:nvSpPr>
        <p:spPr>
          <a:xfrm>
            <a:off x="6658987" y="5724644"/>
            <a:ext cx="493871" cy="22860"/>
          </a:xfrm>
          <a:prstGeom prst="roundRect">
            <a:avLst>
              <a:gd name="adj" fmla="val 108027"/>
            </a:avLst>
          </a:prstGeom>
          <a:solidFill>
            <a:srgbClr val="3F3F44"/>
          </a:solidFill>
          <a:ln/>
        </p:spPr>
      </p:sp>
      <p:sp>
        <p:nvSpPr>
          <p:cNvPr id="26" name="Shape 24"/>
          <p:cNvSpPr/>
          <p:nvPr/>
        </p:nvSpPr>
        <p:spPr>
          <a:xfrm>
            <a:off x="7129998" y="5550932"/>
            <a:ext cx="370403" cy="370403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27" name="Text 25"/>
          <p:cNvSpPr/>
          <p:nvPr/>
        </p:nvSpPr>
        <p:spPr>
          <a:xfrm>
            <a:off x="7191673" y="5581769"/>
            <a:ext cx="246936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5</a:t>
            </a:r>
            <a:endParaRPr lang="en-US" sz="1900" dirty="0"/>
          </a:p>
        </p:txBody>
      </p:sp>
      <p:sp>
        <p:nvSpPr>
          <p:cNvPr id="28" name="Text 26"/>
          <p:cNvSpPr/>
          <p:nvPr/>
        </p:nvSpPr>
        <p:spPr>
          <a:xfrm>
            <a:off x="4434245" y="5607487"/>
            <a:ext cx="205787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2018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576143" y="5963364"/>
            <a:ext cx="5915978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BERT transforms NLP with transformers.</a:t>
            </a:r>
            <a:endParaRPr lang="en-US" sz="1250" dirty="0"/>
          </a:p>
        </p:txBody>
      </p:sp>
      <p:sp>
        <p:nvSpPr>
          <p:cNvPr id="30" name="Shape 28"/>
          <p:cNvSpPr/>
          <p:nvPr/>
        </p:nvSpPr>
        <p:spPr>
          <a:xfrm>
            <a:off x="7477542" y="6576060"/>
            <a:ext cx="493871" cy="22860"/>
          </a:xfrm>
          <a:prstGeom prst="roundRect">
            <a:avLst>
              <a:gd name="adj" fmla="val 108027"/>
            </a:avLst>
          </a:prstGeom>
          <a:solidFill>
            <a:srgbClr val="3F3F44"/>
          </a:solidFill>
          <a:ln/>
        </p:spPr>
      </p:sp>
      <p:sp>
        <p:nvSpPr>
          <p:cNvPr id="31" name="Shape 29"/>
          <p:cNvSpPr/>
          <p:nvPr/>
        </p:nvSpPr>
        <p:spPr>
          <a:xfrm>
            <a:off x="7129998" y="6402348"/>
            <a:ext cx="370403" cy="370403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32" name="Text 30"/>
          <p:cNvSpPr/>
          <p:nvPr/>
        </p:nvSpPr>
        <p:spPr>
          <a:xfrm>
            <a:off x="7191673" y="6433185"/>
            <a:ext cx="246936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6</a:t>
            </a:r>
            <a:endParaRPr lang="en-US" sz="1900" dirty="0"/>
          </a:p>
        </p:txBody>
      </p:sp>
      <p:sp>
        <p:nvSpPr>
          <p:cNvPr id="33" name="Text 31"/>
          <p:cNvSpPr/>
          <p:nvPr/>
        </p:nvSpPr>
        <p:spPr>
          <a:xfrm>
            <a:off x="8138279" y="6458903"/>
            <a:ext cx="205787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2020s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138279" y="6814780"/>
            <a:ext cx="5915978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GPT-4 redefines AI capabilities.</a:t>
            </a:r>
            <a:endParaRPr lang="en-US" sz="12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4519"/>
            <a:ext cx="75901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Advantages of ML &amp; AI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17088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07070C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86608"/>
            <a:ext cx="4196358" cy="12192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688" y="2076926"/>
            <a:ext cx="680442" cy="680442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761" y="2247067"/>
            <a:ext cx="272177" cy="34016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51084" y="29840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1051084" y="3474482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Efficiently handles massive datasets using distributed computing.</a:t>
            </a:r>
            <a:endParaRPr lang="en-US" sz="1750" dirty="0"/>
          </a:p>
        </p:txBody>
      </p:sp>
      <p:sp>
        <p:nvSpPr>
          <p:cNvPr id="9" name="Shape 4"/>
          <p:cNvSpPr/>
          <p:nvPr/>
        </p:nvSpPr>
        <p:spPr>
          <a:xfrm>
            <a:off x="5216962" y="2417088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07070C"/>
          </a:solidFill>
          <a:ln/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962" y="2386608"/>
            <a:ext cx="4196358" cy="121920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4860" y="2076926"/>
            <a:ext cx="680442" cy="680442"/>
          </a:xfrm>
          <a:prstGeom prst="rect">
            <a:avLst/>
          </a:prstGeom>
        </p:spPr>
      </p:pic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8933" y="2247067"/>
            <a:ext cx="272177" cy="340162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5474256" y="29840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Adaptability</a:t>
            </a:r>
            <a:endParaRPr lang="en-US" sz="2200" dirty="0"/>
          </a:p>
        </p:txBody>
      </p:sp>
      <p:sp>
        <p:nvSpPr>
          <p:cNvPr id="14" name="Text 6"/>
          <p:cNvSpPr/>
          <p:nvPr/>
        </p:nvSpPr>
        <p:spPr>
          <a:xfrm>
            <a:off x="5474256" y="3474482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Continuously refines performance with new data for lifelong learning.</a:t>
            </a:r>
            <a:endParaRPr lang="en-US" sz="1750" dirty="0"/>
          </a:p>
        </p:txBody>
      </p:sp>
      <p:sp>
        <p:nvSpPr>
          <p:cNvPr id="15" name="Shape 7"/>
          <p:cNvSpPr/>
          <p:nvPr/>
        </p:nvSpPr>
        <p:spPr>
          <a:xfrm>
            <a:off x="9640133" y="2417088"/>
            <a:ext cx="4196358" cy="2403396"/>
          </a:xfrm>
          <a:prstGeom prst="roundRect">
            <a:avLst>
              <a:gd name="adj" fmla="val 6087"/>
            </a:avLst>
          </a:prstGeom>
          <a:solidFill>
            <a:srgbClr val="07070C"/>
          </a:solidFill>
          <a:ln/>
        </p:spPr>
      </p:sp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0133" y="2386608"/>
            <a:ext cx="4196358" cy="121920"/>
          </a:xfrm>
          <a:prstGeom prst="rect">
            <a:avLst/>
          </a:prstGeom>
        </p:spPr>
      </p:pic>
      <p:pic>
        <p:nvPicPr>
          <p:cNvPr id="17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8032" y="2076926"/>
            <a:ext cx="680442" cy="680442"/>
          </a:xfrm>
          <a:prstGeom prst="rect">
            <a:avLst/>
          </a:prstGeom>
        </p:spPr>
      </p:pic>
      <p:pic>
        <p:nvPicPr>
          <p:cNvPr id="18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02105" y="2247067"/>
            <a:ext cx="272177" cy="340162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9897427" y="29840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Automation</a:t>
            </a:r>
            <a:endParaRPr lang="en-US" sz="2200" dirty="0"/>
          </a:p>
        </p:txBody>
      </p:sp>
      <p:sp>
        <p:nvSpPr>
          <p:cNvPr id="20" name="Text 9"/>
          <p:cNvSpPr/>
          <p:nvPr/>
        </p:nvSpPr>
        <p:spPr>
          <a:xfrm>
            <a:off x="9897427" y="3474482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Reduces human effort in data-intensive tasks, enhancing productivity.</a:t>
            </a:r>
            <a:endParaRPr lang="en-US" sz="1750" dirty="0"/>
          </a:p>
        </p:txBody>
      </p:sp>
      <p:sp>
        <p:nvSpPr>
          <p:cNvPr id="21" name="Text 10"/>
          <p:cNvSpPr/>
          <p:nvPr/>
        </p:nvSpPr>
        <p:spPr>
          <a:xfrm>
            <a:off x="793790" y="5160645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Challenges</a:t>
            </a:r>
            <a:endParaRPr lang="en-US" sz="3550" dirty="0"/>
          </a:p>
        </p:txBody>
      </p:sp>
      <p:sp>
        <p:nvSpPr>
          <p:cNvPr id="22" name="Text 11"/>
          <p:cNvSpPr/>
          <p:nvPr/>
        </p:nvSpPr>
        <p:spPr>
          <a:xfrm>
            <a:off x="793790" y="60677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Data Dependency: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Requires high-quality, unbiased datasets.</a:t>
            </a:r>
            <a:endParaRPr lang="en-US" sz="1750" dirty="0"/>
          </a:p>
        </p:txBody>
      </p:sp>
      <p:sp>
        <p:nvSpPr>
          <p:cNvPr id="23" name="Text 12"/>
          <p:cNvSpPr/>
          <p:nvPr/>
        </p:nvSpPr>
        <p:spPr>
          <a:xfrm>
            <a:off x="793790" y="65099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Computational Demand: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Training advanced models needs significant resources.</a:t>
            </a:r>
            <a:endParaRPr lang="en-US" sz="1750" dirty="0"/>
          </a:p>
        </p:txBody>
      </p:sp>
      <p:sp>
        <p:nvSpPr>
          <p:cNvPr id="24" name="Text 13"/>
          <p:cNvSpPr/>
          <p:nvPr/>
        </p:nvSpPr>
        <p:spPr>
          <a:xfrm>
            <a:off x="793790" y="695217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Ethical Risks: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Includes algorithmic bias, privacy, and job displacement.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2687" y="426363"/>
            <a:ext cx="5224224" cy="484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Types of Machine Learning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42687" y="1298496"/>
            <a:ext cx="2027753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Supervised Learning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542687" y="1695807"/>
            <a:ext cx="6583323" cy="496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Uses labeled data to learn mapping functions for regression (e.g., house prices) and classification (e.g., spam detection).</a:t>
            </a:r>
            <a:endParaRPr lang="en-US" sz="1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2687" y="2366486"/>
            <a:ext cx="6583323" cy="658332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12010" y="1298496"/>
            <a:ext cx="2277785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Unsupervised Learning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12010" y="1695807"/>
            <a:ext cx="6583323" cy="496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Explores unlabeled data to uncover hidden structures, like clustering customers or reducing data dimensionality.</a:t>
            </a:r>
            <a:endParaRPr lang="en-US" sz="12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010" y="2366486"/>
            <a:ext cx="6583323" cy="658332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3055"/>
            <a:ext cx="69670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Reinforcement Learning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7954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 agent learns optimal actions through trial and error in an environment to maximize rewards.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Agent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Performs actions in the environment.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3218974"/>
            <a:ext cx="339328" cy="3393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7790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Environment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353341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Provides feedback and new states.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Reward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Guides the agent towards optimal behavior.</a:t>
            </a:r>
            <a:endParaRPr lang="en-US" sz="17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Policy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Agent's strategy for choosing actions.</a:t>
            </a:r>
            <a:endParaRPr lang="en-US" sz="1750" dirty="0"/>
          </a:p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93790" y="72336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Examples: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Training robotic arms, AI for strategic games like Go, and autonomous vehicle navigation.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21393"/>
            <a:ext cx="68083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and Features in ML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838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Data quality and structure are crucial for model performance. Datasets are split into three subsets for robust evaluation.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6286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Training Set (70%)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209812"/>
            <a:ext cx="397954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Teaches the model patterns and relationships.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4357" y="3628668"/>
            <a:ext cx="29484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Validation Set (20%)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4357" y="420981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Tunes hyperparameters and prevents overfitting.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3496" y="36286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Test Set (10%)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3496" y="420981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Assesses generalization to unseen data.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479852"/>
            <a:ext cx="347781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Feature Engineering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793790" y="624530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Selecting, transforming, or creating features (e.g., square footage for house prices) to enhance predictive power.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0321" y="518755"/>
            <a:ext cx="6220539" cy="589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Preprocessing Steps</a:t>
            </a:r>
            <a:endParaRPr lang="en-US" sz="3700" dirty="0"/>
          </a:p>
        </p:txBody>
      </p:sp>
      <p:sp>
        <p:nvSpPr>
          <p:cNvPr id="3" name="Shape 1"/>
          <p:cNvSpPr/>
          <p:nvPr/>
        </p:nvSpPr>
        <p:spPr>
          <a:xfrm>
            <a:off x="660321" y="1485662"/>
            <a:ext cx="754618" cy="1132046"/>
          </a:xfrm>
          <a:prstGeom prst="roundRect">
            <a:avLst>
              <a:gd name="adj" fmla="val 360044"/>
            </a:avLst>
          </a:prstGeom>
          <a:solidFill>
            <a:srgbClr val="26262B"/>
          </a:solidFill>
          <a:ln/>
        </p:spPr>
      </p:sp>
      <p:sp>
        <p:nvSpPr>
          <p:cNvPr id="4" name="Text 2"/>
          <p:cNvSpPr/>
          <p:nvPr/>
        </p:nvSpPr>
        <p:spPr>
          <a:xfrm>
            <a:off x="896064" y="1874758"/>
            <a:ext cx="283012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603534" y="1674257"/>
            <a:ext cx="235839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Cleaning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603534" y="2082165"/>
            <a:ext cx="12366546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Addresses missing values and removes outliers.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660321" y="2759154"/>
            <a:ext cx="754618" cy="1132046"/>
          </a:xfrm>
          <a:prstGeom prst="roundRect">
            <a:avLst>
              <a:gd name="adj" fmla="val 360044"/>
            </a:avLst>
          </a:prstGeom>
          <a:solidFill>
            <a:srgbClr val="26262B"/>
          </a:solidFill>
          <a:ln/>
        </p:spPr>
      </p:sp>
      <p:sp>
        <p:nvSpPr>
          <p:cNvPr id="8" name="Text 6"/>
          <p:cNvSpPr/>
          <p:nvPr/>
        </p:nvSpPr>
        <p:spPr>
          <a:xfrm>
            <a:off x="896064" y="3148251"/>
            <a:ext cx="283012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603534" y="2947749"/>
            <a:ext cx="235839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Normalization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1603534" y="3355658"/>
            <a:ext cx="12366546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Scales features to a uniform range (e.g., 0 to 1).</a:t>
            </a:r>
            <a:endParaRPr lang="en-US" sz="1450" dirty="0"/>
          </a:p>
        </p:txBody>
      </p:sp>
      <p:sp>
        <p:nvSpPr>
          <p:cNvPr id="11" name="Shape 9"/>
          <p:cNvSpPr/>
          <p:nvPr/>
        </p:nvSpPr>
        <p:spPr>
          <a:xfrm>
            <a:off x="660321" y="4032647"/>
            <a:ext cx="754618" cy="1132046"/>
          </a:xfrm>
          <a:prstGeom prst="roundRect">
            <a:avLst>
              <a:gd name="adj" fmla="val 360044"/>
            </a:avLst>
          </a:prstGeom>
          <a:solidFill>
            <a:srgbClr val="26262B"/>
          </a:solidFill>
          <a:ln/>
        </p:spPr>
      </p:sp>
      <p:sp>
        <p:nvSpPr>
          <p:cNvPr id="12" name="Text 10"/>
          <p:cNvSpPr/>
          <p:nvPr/>
        </p:nvSpPr>
        <p:spPr>
          <a:xfrm>
            <a:off x="896064" y="4421743"/>
            <a:ext cx="283012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1603534" y="4221242"/>
            <a:ext cx="235839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Encoding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1603534" y="4629150"/>
            <a:ext cx="12366546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Transforms categorical variables into numerical formats.</a:t>
            </a:r>
            <a:endParaRPr lang="en-US" sz="1450" dirty="0"/>
          </a:p>
        </p:txBody>
      </p:sp>
      <p:sp>
        <p:nvSpPr>
          <p:cNvPr id="15" name="Shape 13"/>
          <p:cNvSpPr/>
          <p:nvPr/>
        </p:nvSpPr>
        <p:spPr>
          <a:xfrm>
            <a:off x="660321" y="5306139"/>
            <a:ext cx="754618" cy="1132046"/>
          </a:xfrm>
          <a:prstGeom prst="roundRect">
            <a:avLst>
              <a:gd name="adj" fmla="val 360044"/>
            </a:avLst>
          </a:prstGeom>
          <a:solidFill>
            <a:srgbClr val="26262B"/>
          </a:solidFill>
          <a:ln/>
        </p:spPr>
      </p:sp>
      <p:sp>
        <p:nvSpPr>
          <p:cNvPr id="16" name="Text 14"/>
          <p:cNvSpPr/>
          <p:nvPr/>
        </p:nvSpPr>
        <p:spPr>
          <a:xfrm>
            <a:off x="896064" y="5695236"/>
            <a:ext cx="283012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603534" y="5494734"/>
            <a:ext cx="235839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Feature Selection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1603534" y="5902643"/>
            <a:ext cx="12366546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Identifies the most relevant features, reducing dimensionality.</a:t>
            </a:r>
            <a:endParaRPr lang="en-US" sz="1450" dirty="0"/>
          </a:p>
        </p:txBody>
      </p:sp>
      <p:sp>
        <p:nvSpPr>
          <p:cNvPr id="19" name="Shape 17"/>
          <p:cNvSpPr/>
          <p:nvPr/>
        </p:nvSpPr>
        <p:spPr>
          <a:xfrm>
            <a:off x="660321" y="6579632"/>
            <a:ext cx="754618" cy="1132046"/>
          </a:xfrm>
          <a:prstGeom prst="roundRect">
            <a:avLst>
              <a:gd name="adj" fmla="val 360044"/>
            </a:avLst>
          </a:prstGeom>
          <a:solidFill>
            <a:srgbClr val="26262B"/>
          </a:solidFill>
          <a:ln/>
        </p:spPr>
      </p:sp>
      <p:sp>
        <p:nvSpPr>
          <p:cNvPr id="20" name="Text 18"/>
          <p:cNvSpPr/>
          <p:nvPr/>
        </p:nvSpPr>
        <p:spPr>
          <a:xfrm>
            <a:off x="896064" y="6968728"/>
            <a:ext cx="283012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5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1603534" y="6768227"/>
            <a:ext cx="235839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Transformation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1603534" y="7176135"/>
            <a:ext cx="12366546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Applies mathematical operations to capture non-linear relationships.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2940" y="520898"/>
            <a:ext cx="8682990" cy="591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Neural Networks and Deep Learning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62940" y="1491734"/>
            <a:ext cx="13304520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Inspired by the human brain, these models capture complex, hierarchical patterns in data.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662940" y="2197179"/>
            <a:ext cx="2367796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CNNs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662940" y="2682597"/>
            <a:ext cx="4126230" cy="60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Detect local patterns in images/videos (e.g., ResNet for ImageNet accuracy).</a:t>
            </a:r>
            <a:endParaRPr lang="en-US" sz="14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3501628"/>
            <a:ext cx="4126230" cy="412623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258991" y="2197179"/>
            <a:ext cx="2367796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RNNs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5258991" y="2682597"/>
            <a:ext cx="4126230" cy="60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Process sequential data with memory (e.g., LSTMs for speech recognition).</a:t>
            </a:r>
            <a:endParaRPr lang="en-US" sz="14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991" y="3501628"/>
            <a:ext cx="4126230" cy="412623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9855041" y="2197179"/>
            <a:ext cx="2367796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Transformers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9855041" y="2682597"/>
            <a:ext cx="4126230" cy="60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 attention mechanisms for parallel sequence processing (e.g., BERT, GPT for NLP).</a:t>
            </a:r>
            <a:endParaRPr lang="en-US" sz="14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5041" y="3501628"/>
            <a:ext cx="4126230" cy="41262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257" y="570190"/>
            <a:ext cx="6724769" cy="646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Applications of AI and ML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4257" y="1630680"/>
            <a:ext cx="517327" cy="51732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24257" y="2406610"/>
            <a:ext cx="2586633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Healthcare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24257" y="2854047"/>
            <a:ext cx="6461641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Disease detection, predictive analytics, personalized medicine.</a:t>
            </a:r>
            <a:endParaRPr lang="en-US" sz="16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502" y="1630680"/>
            <a:ext cx="517327" cy="51732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44502" y="2406610"/>
            <a:ext cx="2586633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Finance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7444502" y="2854047"/>
            <a:ext cx="6461641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Fraud detection, algorithmic trading, risk management.</a:t>
            </a:r>
            <a:endParaRPr lang="en-US" sz="16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57" y="3702368"/>
            <a:ext cx="517327" cy="51732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24257" y="4478298"/>
            <a:ext cx="2586633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NLP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724257" y="4925735"/>
            <a:ext cx="6461641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Chatbots, translation, sentiment analysis.</a:t>
            </a:r>
            <a:endParaRPr lang="en-US" sz="16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4502" y="3702368"/>
            <a:ext cx="517327" cy="51732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44502" y="4478298"/>
            <a:ext cx="2896910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Autonomous Systems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7444502" y="4925735"/>
            <a:ext cx="6461641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Self-driving cars, drones, robotics.</a:t>
            </a:r>
            <a:endParaRPr lang="en-US" sz="16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257" y="5774055"/>
            <a:ext cx="517327" cy="51732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24257" y="6549985"/>
            <a:ext cx="2802493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Retail &amp; E-Commerce</a:t>
            </a:r>
            <a:endParaRPr lang="en-US" sz="2000" dirty="0"/>
          </a:p>
        </p:txBody>
      </p:sp>
      <p:sp>
        <p:nvSpPr>
          <p:cNvPr id="17" name="Text 10"/>
          <p:cNvSpPr/>
          <p:nvPr/>
        </p:nvSpPr>
        <p:spPr>
          <a:xfrm>
            <a:off x="724257" y="6997422"/>
            <a:ext cx="6461641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Recommendation systems, inventory management, customer service.</a:t>
            </a:r>
            <a:endParaRPr lang="en-US" sz="160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4502" y="5774055"/>
            <a:ext cx="517327" cy="517327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444502" y="6549985"/>
            <a:ext cx="3027759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Environmental Science</a:t>
            </a:r>
            <a:endParaRPr lang="en-US" sz="2000" dirty="0"/>
          </a:p>
        </p:txBody>
      </p:sp>
      <p:sp>
        <p:nvSpPr>
          <p:cNvPr id="20" name="Text 12"/>
          <p:cNvSpPr/>
          <p:nvPr/>
        </p:nvSpPr>
        <p:spPr>
          <a:xfrm>
            <a:off x="7444502" y="6997422"/>
            <a:ext cx="6461641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Climate modeling, wildlife conservation.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2025-08-01T08:59:16Z</dcterms:created>
  <dcterms:modified xsi:type="dcterms:W3CDTF">2025-08-01T08:59:16Z</dcterms:modified>
</cp:coreProperties>
</file>